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0" r:id="rId2"/>
    <p:sldId id="402" r:id="rId3"/>
    <p:sldId id="285" r:id="rId4"/>
    <p:sldId id="394" r:id="rId5"/>
    <p:sldId id="395" r:id="rId6"/>
    <p:sldId id="396" r:id="rId7"/>
    <p:sldId id="288" r:id="rId8"/>
    <p:sldId id="350" r:id="rId9"/>
    <p:sldId id="354" r:id="rId10"/>
    <p:sldId id="355" r:id="rId11"/>
    <p:sldId id="359" r:id="rId12"/>
    <p:sldId id="409" r:id="rId13"/>
    <p:sldId id="361" r:id="rId14"/>
    <p:sldId id="363" r:id="rId15"/>
    <p:sldId id="364" r:id="rId16"/>
    <p:sldId id="314" r:id="rId17"/>
    <p:sldId id="407" r:id="rId18"/>
    <p:sldId id="408" r:id="rId19"/>
    <p:sldId id="300" r:id="rId20"/>
    <p:sldId id="3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g"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450" autoAdjust="0"/>
    <p:restoredTop sz="86364" autoAdjust="0"/>
  </p:normalViewPr>
  <p:slideViewPr>
    <p:cSldViewPr>
      <p:cViewPr>
        <p:scale>
          <a:sx n="50" d="100"/>
          <a:sy n="50" d="100"/>
        </p:scale>
        <p:origin x="-972" y="-90"/>
      </p:cViewPr>
      <p:guideLst>
        <p:guide orient="horz" pos="2160"/>
        <p:guide pos="2880"/>
      </p:guideLst>
    </p:cSldViewPr>
  </p:slideViewPr>
  <p:outlineViewPr>
    <p:cViewPr>
      <p:scale>
        <a:sx n="33" d="100"/>
        <a:sy n="33" d="100"/>
      </p:scale>
      <p:origin x="264" y="2714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5327F-42EC-4539-B1EC-B4E740C184FD}" type="datetimeFigureOut">
              <a:rPr lang="ru-RU" smtClean="0"/>
              <a:pPr/>
              <a:t>20.10.2017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506E8-E959-491E-818C-681AAC0DB43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8800" dirty="0" smtClean="0">
                <a:solidFill>
                  <a:srgbClr val="1F497D">
                    <a:lumMod val="75000"/>
                  </a:srgbClr>
                </a:solidFill>
                <a:effectLst>
                  <a:outerShdw blurRad="38100" dist="38100" dir="2700000" algn="tl">
                    <a:srgbClr val="000000">
                      <a:alpha val="43137"/>
                    </a:srgbClr>
                  </a:outerShdw>
                </a:effectLst>
                <a:latin typeface="Calibri"/>
              </a:rPr>
              <a:t>BLEEDING</a:t>
            </a:r>
            <a:r>
              <a:rPr lang="ru-RU" sz="8800" dirty="0" smtClean="0">
                <a:solidFill>
                  <a:srgbClr val="1F497D">
                    <a:lumMod val="75000"/>
                  </a:srgbClr>
                </a:solidFill>
                <a:effectLst>
                  <a:outerShdw blurRad="38100" dist="38100" dir="2700000" algn="tl">
                    <a:srgbClr val="000000">
                      <a:alpha val="43137"/>
                    </a:srgbClr>
                  </a:outerShdw>
                </a:effectLst>
                <a:latin typeface="Calibri"/>
              </a:rPr>
              <a:t/>
            </a:r>
            <a:br>
              <a:rPr lang="ru-RU" sz="8800" dirty="0" smtClean="0">
                <a:solidFill>
                  <a:srgbClr val="1F497D">
                    <a:lumMod val="75000"/>
                  </a:srgbClr>
                </a:solidFill>
                <a:effectLst>
                  <a:outerShdw blurRad="38100" dist="38100" dir="2700000" algn="tl">
                    <a:srgbClr val="000000">
                      <a:alpha val="43137"/>
                    </a:srgbClr>
                  </a:outerShdw>
                </a:effectLst>
                <a:latin typeface="Calibri"/>
              </a:rPr>
            </a:br>
            <a:r>
              <a:rPr lang="en-US" dirty="0" smtClean="0">
                <a:solidFill>
                  <a:srgbClr val="222222"/>
                </a:solidFill>
                <a:latin typeface="Arial" panose="020B0604020202020204" pitchFamily="34" charset="0"/>
              </a:rPr>
              <a:t>Practical lesson</a:t>
            </a:r>
            <a:r>
              <a:rPr lang="ru-RU" dirty="0" smtClean="0">
                <a:solidFill>
                  <a:srgbClr val="222222"/>
                </a:solidFill>
                <a:latin typeface="Arial" panose="020B0604020202020204" pitchFamily="34" charset="0"/>
              </a:rPr>
              <a:t> № 1</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 xmlns:p14="http://schemas.microsoft.com/office/powerpoint/2010/main" val="11957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4282" y="214291"/>
            <a:ext cx="8643998" cy="3643338"/>
          </a:xfrm>
        </p:spPr>
        <p:txBody>
          <a:bodyPr>
            <a:noAutofit/>
          </a:bodyPr>
          <a:lstStyle/>
          <a:p>
            <a:pPr algn="ctr">
              <a:buNone/>
            </a:pPr>
            <a:r>
              <a:rPr lang="en-US" sz="3200" b="1" dirty="0" smtClean="0">
                <a:latin typeface="Times New Roman" pitchFamily="18" charset="0"/>
                <a:cs typeface="Times New Roman" pitchFamily="18" charset="0"/>
              </a:rPr>
              <a:t>When</a:t>
            </a:r>
            <a:r>
              <a:rPr lang="ru-RU"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bleeding in the upper part of the shoulder </a:t>
            </a:r>
            <a:endParaRPr lang="ru-RU" sz="3200" b="1" dirty="0" smtClean="0">
              <a:latin typeface="Times New Roman" pitchFamily="18" charset="0"/>
              <a:cs typeface="Times New Roman" pitchFamily="18" charset="0"/>
            </a:endParaRPr>
          </a:p>
          <a:p>
            <a:pPr>
              <a:spcBef>
                <a:spcPts val="0"/>
              </a:spcBef>
            </a:pPr>
            <a:r>
              <a:rPr lang="en-US" dirty="0" smtClean="0">
                <a:latin typeface="Times New Roman" pitchFamily="18" charset="0"/>
                <a:cs typeface="Times New Roman" pitchFamily="18" charset="0"/>
              </a:rPr>
              <a:t>Press </a:t>
            </a: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axillary artery</a:t>
            </a:r>
            <a:r>
              <a:rPr lang="en-US" dirty="0">
                <a:latin typeface="Times New Roman" pitchFamily="18" charset="0"/>
                <a:cs typeface="Times New Roman" pitchFamily="18" charset="0"/>
              </a:rPr>
              <a:t> in the axillary fossa to the humeral head. </a:t>
            </a:r>
            <a:endParaRPr lang="ru-RU" dirty="0" smtClean="0">
              <a:latin typeface="Times New Roman" pitchFamily="18" charset="0"/>
              <a:cs typeface="Times New Roman" pitchFamily="18" charset="0"/>
            </a:endParaRPr>
          </a:p>
          <a:p>
            <a:pPr>
              <a:spcBef>
                <a:spcPts val="0"/>
              </a:spcBef>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do this, put one hand on the injured shoulder joint and hold the joint in a stationary state, the four fingers of the other hand with a force to press the axillary artery to the head of the </a:t>
            </a:r>
            <a:r>
              <a:rPr lang="en-US" dirty="0" err="1">
                <a:latin typeface="Times New Roman" pitchFamily="18" charset="0"/>
                <a:cs typeface="Times New Roman" pitchFamily="18" charset="0"/>
              </a:rPr>
              <a:t>humerus</a:t>
            </a:r>
            <a:r>
              <a:rPr lang="en-US" dirty="0">
                <a:latin typeface="Times New Roman" pitchFamily="18" charset="0"/>
                <a:cs typeface="Times New Roman" pitchFamily="18" charset="0"/>
              </a:rPr>
              <a:t> on the border of the anterior thirds of the axilla.</a:t>
            </a:r>
            <a:r>
              <a:rPr lang="en-US" sz="3600" dirty="0"/>
              <a:t/>
            </a:r>
            <a:br>
              <a:rPr lang="en-US" sz="3600" dirty="0"/>
            </a:br>
            <a:r>
              <a:rPr lang="en-US" sz="3600" dirty="0"/>
              <a:t/>
            </a:r>
            <a:br>
              <a:rPr lang="en-US" sz="3600" dirty="0"/>
            </a:br>
            <a:endParaRPr lang="ru-RU" sz="3600" dirty="0"/>
          </a:p>
        </p:txBody>
      </p:sp>
      <p:pic>
        <p:nvPicPr>
          <p:cNvPr id="6" name="Picture 6" descr="http://ok-t.ru/helpiksorg/baza5/878672525756.files/image03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29321" y="3929066"/>
            <a:ext cx="3183147" cy="29289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213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100" b="1" dirty="0" smtClean="0">
                <a:latin typeface="Times New Roman" pitchFamily="18" charset="0"/>
                <a:cs typeface="Times New Roman" pitchFamily="18" charset="0"/>
              </a:rPr>
              <a:t>When</a:t>
            </a:r>
            <a:r>
              <a:rPr lang="ru-RU"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bleeding from </a:t>
            </a:r>
            <a:r>
              <a:rPr lang="en-US" sz="3100" b="1" dirty="0">
                <a:latin typeface="Times New Roman" pitchFamily="18" charset="0"/>
                <a:cs typeface="Times New Roman" pitchFamily="18" charset="0"/>
              </a:rPr>
              <a:t>the lower and middle thirds of the arm and forearm</a:t>
            </a:r>
            <a:r>
              <a:rPr lang="en-US" sz="3100" b="1" dirty="0" smtClean="0">
                <a:latin typeface="Times New Roman" pitchFamily="18" charset="0"/>
                <a:cs typeface="Times New Roman" pitchFamily="18" charset="0"/>
              </a:rPr>
              <a:t>:</a:t>
            </a:r>
            <a:r>
              <a:rPr lang="en-US" b="1" dirty="0" smtClean="0"/>
              <a:t/>
            </a:r>
            <a:br>
              <a:rPr lang="en-US" b="1" dirty="0" smtClean="0"/>
            </a:br>
            <a:r>
              <a:rPr lang="en-US" sz="1600" b="1" dirty="0"/>
              <a:t/>
            </a:r>
            <a:br>
              <a:rPr lang="en-US" sz="1600" b="1" dirty="0"/>
            </a:br>
            <a:endParaRPr lang="ru-RU" sz="1600" b="1" dirty="0"/>
          </a:p>
        </p:txBody>
      </p:sp>
      <p:sp>
        <p:nvSpPr>
          <p:cNvPr id="3" name="Объект 2"/>
          <p:cNvSpPr>
            <a:spLocks noGrp="1"/>
          </p:cNvSpPr>
          <p:nvPr>
            <p:ph sz="half" idx="1"/>
          </p:nvPr>
        </p:nvSpPr>
        <p:spPr>
          <a:xfrm>
            <a:off x="285720" y="1214423"/>
            <a:ext cx="8572560" cy="3500461"/>
          </a:xfrm>
        </p:spPr>
        <p:txBody>
          <a:bodyPr>
            <a:noAutofit/>
          </a:bodyPr>
          <a:lstStyle/>
          <a:p>
            <a:pPr marL="0" indent="0">
              <a:buNone/>
            </a:pPr>
            <a:r>
              <a:rPr lang="en-US" sz="2400" b="1" dirty="0" smtClean="0">
                <a:latin typeface="Times New Roman" pitchFamily="18" charset="0"/>
                <a:cs typeface="Times New Roman" pitchFamily="18" charset="0"/>
              </a:rPr>
              <a:t>Press </a:t>
            </a:r>
            <a:r>
              <a:rPr lang="en-US" sz="2400" b="1" dirty="0">
                <a:latin typeface="Times New Roman" pitchFamily="18" charset="0"/>
                <a:cs typeface="Times New Roman" pitchFamily="18" charset="0"/>
              </a:rPr>
              <a:t>the brachial artery </a:t>
            </a:r>
            <a:r>
              <a:rPr lang="en-US" sz="2400" dirty="0">
                <a:latin typeface="Times New Roman" pitchFamily="18" charset="0"/>
                <a:cs typeface="Times New Roman" pitchFamily="18" charset="0"/>
              </a:rPr>
              <a:t>to the </a:t>
            </a:r>
            <a:r>
              <a:rPr lang="en-US" sz="2400" dirty="0" err="1">
                <a:latin typeface="Times New Roman" pitchFamily="18" charset="0"/>
                <a:cs typeface="Times New Roman" pitchFamily="18" charset="0"/>
              </a:rPr>
              <a:t>humerus</a:t>
            </a:r>
            <a:r>
              <a:rPr lang="en-US" sz="2400" dirty="0">
                <a:latin typeface="Times New Roman" pitchFamily="18" charset="0"/>
                <a:cs typeface="Times New Roman" pitchFamily="18" charset="0"/>
              </a:rPr>
              <a:t> at the inner edge of two-headed muscle</a:t>
            </a:r>
            <a:r>
              <a:rPr lang="en-US" sz="2400" dirty="0" smtClean="0">
                <a:latin typeface="Times New Roman" pitchFamily="18" charset="0"/>
                <a:cs typeface="Times New Roman" pitchFamily="18" charset="0"/>
              </a:rPr>
              <a:t>. To </a:t>
            </a:r>
            <a:r>
              <a:rPr lang="en-US" sz="2400" dirty="0">
                <a:latin typeface="Times New Roman" pitchFamily="18" charset="0"/>
                <a:cs typeface="Times New Roman" pitchFamily="18" charset="0"/>
              </a:rPr>
              <a:t>do this, lift the injured arm upward. In position behind the patient, place the four fingers of the hand on the inner surface of the shoulder at the edge of two-headed muscle, and the thumb on the outside of the shoulder. Then pressed against the brachial artery to the </a:t>
            </a:r>
            <a:r>
              <a:rPr lang="en-US" sz="2400" dirty="0" err="1">
                <a:latin typeface="Times New Roman" pitchFamily="18" charset="0"/>
                <a:cs typeface="Times New Roman" pitchFamily="18" charset="0"/>
              </a:rPr>
              <a:t>humerus</a:t>
            </a:r>
            <a:r>
              <a:rPr lang="en-US" sz="2400" dirty="0">
                <a:latin typeface="Times New Roman" pitchFamily="18" charset="0"/>
                <a:cs typeface="Times New Roman" pitchFamily="18" charset="0"/>
              </a:rPr>
              <a:t> at the same time with the thumb . </a:t>
            </a:r>
            <a:endParaRPr lang="ru-RU" sz="2400" dirty="0">
              <a:latin typeface="Times New Roman" pitchFamily="18" charset="0"/>
              <a:cs typeface="Times New Roman" pitchFamily="18" charset="0"/>
            </a:endParaRPr>
          </a:p>
        </p:txBody>
      </p:sp>
      <p:sp>
        <p:nvSpPr>
          <p:cNvPr id="8" name="Содержимое 7"/>
          <p:cNvSpPr>
            <a:spLocks noGrp="1"/>
          </p:cNvSpPr>
          <p:nvPr>
            <p:ph sz="half" idx="1"/>
          </p:nvPr>
        </p:nvSpPr>
        <p:spPr/>
        <p:txBody>
          <a:bodyPr/>
          <a:lstStyle/>
          <a:p>
            <a:endParaRPr lang="ru-RU"/>
          </a:p>
        </p:txBody>
      </p:sp>
      <p:sp>
        <p:nvSpPr>
          <p:cNvPr id="9" name="Содержимое 8"/>
          <p:cNvSpPr>
            <a:spLocks noGrp="1"/>
          </p:cNvSpPr>
          <p:nvPr>
            <p:ph sz="half" idx="1"/>
          </p:nvPr>
        </p:nvSpPr>
        <p:spPr/>
        <p:txBody>
          <a:bodyPr/>
          <a:lstStyle/>
          <a:p>
            <a:endParaRPr lang="ru-RU" dirty="0"/>
          </a:p>
        </p:txBody>
      </p:sp>
    </p:spTree>
    <p:extLst>
      <p:ext uri="{BB962C8B-B14F-4D97-AF65-F5344CB8AC3E}">
        <p14:creationId xmlns="" xmlns:p14="http://schemas.microsoft.com/office/powerpoint/2010/main" val="239220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5" name="Picture 2" descr="http://konspekta.net/megaobuchalkaru/imgbaza/baza7/2408697971382.files/image146.gif"/>
          <p:cNvPicPr>
            <a:picLocks noChangeAspect="1" noChangeArrowheads="1"/>
          </p:cNvPicPr>
          <p:nvPr/>
        </p:nvPicPr>
        <p:blipFill>
          <a:blip r:embed="rId2"/>
          <a:srcRect/>
          <a:stretch>
            <a:fillRect/>
          </a:stretch>
        </p:blipFill>
        <p:spPr bwMode="auto">
          <a:xfrm>
            <a:off x="1714480" y="1357298"/>
            <a:ext cx="5500726" cy="43434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43998" cy="725470"/>
          </a:xfrm>
        </p:spPr>
        <p:txBody>
          <a:bodyPr>
            <a:normAutofit fontScale="90000"/>
          </a:bodyPr>
          <a:lstStyle/>
          <a:p>
            <a:r>
              <a:rPr lang="en-US" sz="3100" b="1" dirty="0" smtClean="0">
                <a:latin typeface="Times New Roman" pitchFamily="18" charset="0"/>
                <a:cs typeface="Times New Roman" pitchFamily="18" charset="0"/>
              </a:rPr>
              <a:t>When</a:t>
            </a:r>
            <a:r>
              <a:rPr lang="ru-RU"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bleeding from </a:t>
            </a:r>
            <a:r>
              <a:rPr lang="en-US" sz="3100" b="1" dirty="0">
                <a:latin typeface="Times New Roman" pitchFamily="18" charset="0"/>
                <a:cs typeface="Times New Roman" pitchFamily="18" charset="0"/>
              </a:rPr>
              <a:t>the vessels of the femur and tibia</a:t>
            </a:r>
            <a:r>
              <a:rPr lang="en-US" sz="3100" b="1" dirty="0" smtClean="0">
                <a:latin typeface="Times New Roman" pitchFamily="18" charset="0"/>
                <a:cs typeface="Times New Roman" pitchFamily="18" charset="0"/>
              </a:rPr>
              <a:t>:</a:t>
            </a:r>
            <a:r>
              <a:rPr lang="en-US" b="1" dirty="0" smtClean="0"/>
              <a:t/>
            </a:r>
            <a:br>
              <a:rPr lang="en-US" b="1" dirty="0" smtClean="0"/>
            </a:br>
            <a:r>
              <a:rPr lang="en-US" sz="1800" b="1" dirty="0"/>
              <a:t/>
            </a:r>
            <a:br>
              <a:rPr lang="en-US" sz="1800" b="1" dirty="0"/>
            </a:br>
            <a:endParaRPr lang="ru-RU" sz="1800" b="1" dirty="0"/>
          </a:p>
        </p:txBody>
      </p:sp>
      <p:sp>
        <p:nvSpPr>
          <p:cNvPr id="3" name="Объект 2"/>
          <p:cNvSpPr>
            <a:spLocks noGrp="1"/>
          </p:cNvSpPr>
          <p:nvPr>
            <p:ph sz="half" idx="1"/>
          </p:nvPr>
        </p:nvSpPr>
        <p:spPr>
          <a:xfrm>
            <a:off x="214282" y="714356"/>
            <a:ext cx="8643998" cy="5411807"/>
          </a:xfrm>
        </p:spPr>
        <p:txBody>
          <a:bodyPr>
            <a:noAutofit/>
          </a:bodyPr>
          <a:lstStyle/>
          <a:p>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femoral artery </a:t>
            </a:r>
            <a:r>
              <a:rPr lang="en-US" sz="2400" dirty="0">
                <a:latin typeface="Times New Roman" pitchFamily="18" charset="0"/>
                <a:cs typeface="Times New Roman" pitchFamily="18" charset="0"/>
              </a:rPr>
              <a:t>is pressed against the middle of the lower third of the inguinal ligament to the horizontal branch of the pubic bone with four fingers or a fist. The pressure increase with second hand, using the weight of his body. </a:t>
            </a:r>
            <a:r>
              <a:rPr lang="en-US" sz="2400" dirty="0" smtClean="0">
                <a:latin typeface="Times New Roman" pitchFamily="18" charset="0"/>
                <a:cs typeface="Times New Roman" pitchFamily="18" charset="0"/>
              </a:rPr>
              <a:t>Femoral artery at the fat people can be pressed by knee.</a:t>
            </a:r>
            <a:endParaRPr lang="ru-RU" sz="2400" dirty="0">
              <a:latin typeface="Times New Roman" pitchFamily="18" charset="0"/>
              <a:cs typeface="Times New Roman" pitchFamily="18" charset="0"/>
            </a:endParaRPr>
          </a:p>
        </p:txBody>
      </p:sp>
      <p:pic>
        <p:nvPicPr>
          <p:cNvPr id="6" name="Picture 6" descr="http://www.minzdravrb.ru/polezno/image009.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214282" y="2928934"/>
            <a:ext cx="4743450" cy="3533775"/>
          </a:xfrm>
          <a:prstGeom prst="rect">
            <a:avLst/>
          </a:prstGeom>
          <a:noFill/>
          <a:extLst>
            <a:ext uri="{909E8E84-426E-40DD-AFC4-6F175D3DCCD1}">
              <a14:hiddenFill xmlns="" xmlns:a14="http://schemas.microsoft.com/office/drawing/2010/main">
                <a:solidFill>
                  <a:srgbClr val="FFFFFF"/>
                </a:solidFill>
              </a14:hiddenFill>
            </a:ext>
          </a:extLst>
        </p:spPr>
      </p:pic>
      <p:pic>
        <p:nvPicPr>
          <p:cNvPr id="35842" name="Picture 2" descr="https://www.seaman.com.ua/_images/lib/safety/02/ris8.png"/>
          <p:cNvPicPr>
            <a:picLocks noChangeAspect="1" noChangeArrowheads="1"/>
          </p:cNvPicPr>
          <p:nvPr/>
        </p:nvPicPr>
        <p:blipFill>
          <a:blip r:embed="rId3"/>
          <a:srcRect/>
          <a:stretch>
            <a:fillRect/>
          </a:stretch>
        </p:blipFill>
        <p:spPr bwMode="auto">
          <a:xfrm>
            <a:off x="5429256" y="3286124"/>
            <a:ext cx="2705100" cy="2828925"/>
          </a:xfrm>
          <a:prstGeom prst="rect">
            <a:avLst/>
          </a:prstGeom>
          <a:noFill/>
        </p:spPr>
      </p:pic>
    </p:spTree>
    <p:extLst>
      <p:ext uri="{BB962C8B-B14F-4D97-AF65-F5344CB8AC3E}">
        <p14:creationId xmlns="" xmlns:p14="http://schemas.microsoft.com/office/powerpoint/2010/main" val="2979491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28596" y="428604"/>
            <a:ext cx="7858180" cy="5545159"/>
          </a:xfrm>
        </p:spPr>
        <p:txBody>
          <a:bodyPr>
            <a:normAutofit/>
          </a:bodyPr>
          <a:lstStyle/>
          <a:p>
            <a:r>
              <a:rPr lang="en-US" sz="3600" b="1" dirty="0" smtClean="0">
                <a:latin typeface="Times New Roman" pitchFamily="18" charset="0"/>
                <a:cs typeface="Times New Roman" pitchFamily="18" charset="0"/>
              </a:rPr>
              <a:t>When</a:t>
            </a: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bleeding from the vessels of the Shin</a:t>
            </a:r>
            <a:r>
              <a:rPr lang="ru-RU" sz="3600" b="1"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Squeeze </a:t>
            </a:r>
            <a:r>
              <a:rPr lang="en-US" sz="3600" dirty="0">
                <a:latin typeface="Times New Roman" pitchFamily="18" charset="0"/>
                <a:cs typeface="Times New Roman" pitchFamily="18" charset="0"/>
              </a:rPr>
              <a:t>the </a:t>
            </a:r>
            <a:r>
              <a:rPr lang="en-US" sz="3600" b="1" dirty="0">
                <a:latin typeface="Times New Roman" pitchFamily="18" charset="0"/>
                <a:cs typeface="Times New Roman" pitchFamily="18" charset="0"/>
              </a:rPr>
              <a:t>popliteal artery </a:t>
            </a:r>
            <a:r>
              <a:rPr lang="en-US" sz="3600" dirty="0">
                <a:latin typeface="Times New Roman" pitchFamily="18" charset="0"/>
                <a:cs typeface="Times New Roman" pitchFamily="18" charset="0"/>
              </a:rPr>
              <a:t>to the posterior surface of the tibia in the middle of the popliteal fossa.</a:t>
            </a:r>
            <a:r>
              <a:rPr lang="en-US" sz="3600" dirty="0"/>
              <a:t/>
            </a:r>
            <a:br>
              <a:rPr lang="en-US" sz="3600" dirty="0"/>
            </a:br>
            <a:endParaRPr lang="ru-RU" sz="3600" dirty="0"/>
          </a:p>
        </p:txBody>
      </p:sp>
      <p:pic>
        <p:nvPicPr>
          <p:cNvPr id="33794" name="Picture 2" descr="https://web.duke.edu/anatomy/Lab14/images/prelab15_Fig6.jpg"/>
          <p:cNvPicPr>
            <a:picLocks noChangeAspect="1" noChangeArrowheads="1"/>
          </p:cNvPicPr>
          <p:nvPr/>
        </p:nvPicPr>
        <p:blipFill>
          <a:blip r:embed="rId2"/>
          <a:srcRect/>
          <a:stretch>
            <a:fillRect/>
          </a:stretch>
        </p:blipFill>
        <p:spPr bwMode="auto">
          <a:xfrm>
            <a:off x="4714876" y="4391052"/>
            <a:ext cx="4429124" cy="2466948"/>
          </a:xfrm>
          <a:prstGeom prst="rect">
            <a:avLst/>
          </a:prstGeom>
          <a:noFill/>
        </p:spPr>
      </p:pic>
    </p:spTree>
    <p:extLst>
      <p:ext uri="{BB962C8B-B14F-4D97-AF65-F5344CB8AC3E}">
        <p14:creationId xmlns="" xmlns:p14="http://schemas.microsoft.com/office/powerpoint/2010/main" val="223521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The </a:t>
            </a:r>
            <a:r>
              <a:rPr lang="en-US" b="1" dirty="0"/>
              <a:t>bleeding in the wound of the abdominal aorta</a:t>
            </a:r>
            <a:endParaRPr lang="ru-RU" b="1" dirty="0"/>
          </a:p>
        </p:txBody>
      </p:sp>
      <p:sp>
        <p:nvSpPr>
          <p:cNvPr id="3" name="Объект 2"/>
          <p:cNvSpPr>
            <a:spLocks noGrp="1"/>
          </p:cNvSpPr>
          <p:nvPr>
            <p:ph sz="half" idx="1"/>
          </p:nvPr>
        </p:nvSpPr>
        <p:spPr>
          <a:xfrm>
            <a:off x="457200" y="1600200"/>
            <a:ext cx="6781800" cy="4525963"/>
          </a:xfrm>
        </p:spPr>
        <p:txBody>
          <a:bodyPr>
            <a:noAutofit/>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bleeding in the wound of the abdominal aorta </a:t>
            </a:r>
            <a:r>
              <a:rPr lang="en-US" dirty="0" smtClean="0">
                <a:latin typeface="Times New Roman" pitchFamily="18" charset="0"/>
                <a:cs typeface="Times New Roman" pitchFamily="18" charset="0"/>
              </a:rPr>
              <a:t>can stop with</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strong </a:t>
            </a:r>
            <a:r>
              <a:rPr lang="en-US" dirty="0">
                <a:latin typeface="Times New Roman" pitchFamily="18" charset="0"/>
                <a:cs typeface="Times New Roman" pitchFamily="18" charset="0"/>
              </a:rPr>
              <a:t>pressing of the abdominal aorta to the spine with a fist to the left of the navel, using the entire weight of the body.</a:t>
            </a:r>
            <a:endParaRPr lang="ru-RU" dirty="0">
              <a:latin typeface="Times New Roman" pitchFamily="18" charset="0"/>
              <a:cs typeface="Times New Roman" pitchFamily="18" charset="0"/>
            </a:endParaRPr>
          </a:p>
        </p:txBody>
      </p:sp>
      <p:pic>
        <p:nvPicPr>
          <p:cNvPr id="32770" name="Picture 2" descr="http://www.neboleem.net/images/stories1/anatomija/brjushnaja-aorta.jpg"/>
          <p:cNvPicPr>
            <a:picLocks noChangeAspect="1" noChangeArrowheads="1"/>
          </p:cNvPicPr>
          <p:nvPr/>
        </p:nvPicPr>
        <p:blipFill>
          <a:blip r:embed="rId2"/>
          <a:srcRect/>
          <a:stretch>
            <a:fillRect/>
          </a:stretch>
        </p:blipFill>
        <p:spPr bwMode="auto">
          <a:xfrm>
            <a:off x="6858000" y="4214818"/>
            <a:ext cx="2286000" cy="2286001"/>
          </a:xfrm>
          <a:prstGeom prst="rect">
            <a:avLst/>
          </a:prstGeom>
          <a:noFill/>
        </p:spPr>
      </p:pic>
    </p:spTree>
    <p:extLst>
      <p:ext uri="{BB962C8B-B14F-4D97-AF65-F5344CB8AC3E}">
        <p14:creationId xmlns="" xmlns:p14="http://schemas.microsoft.com/office/powerpoint/2010/main" val="233042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The applying a tourniquet</a:t>
            </a:r>
            <a:br>
              <a:rPr lang="en-US" b="1" dirty="0" smtClean="0"/>
            </a:br>
            <a:endParaRPr lang="ru-RU" dirty="0"/>
          </a:p>
        </p:txBody>
      </p:sp>
      <p:pic>
        <p:nvPicPr>
          <p:cNvPr id="6146" name="Picture 2"/>
          <p:cNvPicPr>
            <a:picLocks noGrp="1" noChangeAspect="1" noChangeArrowheads="1"/>
          </p:cNvPicPr>
          <p:nvPr>
            <p:ph sz="half" idx="1"/>
          </p:nvPr>
        </p:nvPicPr>
        <p:blipFill>
          <a:blip r:embed="rId3" cstate="print"/>
          <a:srcRect l="13208" t="10618" r="7547" b="25703"/>
          <a:stretch>
            <a:fillRect/>
          </a:stretch>
        </p:blipFill>
        <p:spPr bwMode="auto">
          <a:xfrm>
            <a:off x="457200" y="1524000"/>
            <a:ext cx="4114800" cy="4572000"/>
          </a:xfrm>
          <a:prstGeom prst="rect">
            <a:avLst/>
          </a:prstGeom>
          <a:noFill/>
          <a:ln w="9525">
            <a:noFill/>
            <a:miter lim="800000"/>
            <a:headEnd/>
            <a:tailEnd/>
          </a:ln>
        </p:spPr>
      </p:pic>
      <p:pic>
        <p:nvPicPr>
          <p:cNvPr id="6147" name="Picture 3"/>
          <p:cNvPicPr>
            <a:picLocks noGrp="1" noChangeAspect="1" noChangeArrowheads="1"/>
          </p:cNvPicPr>
          <p:nvPr>
            <p:ph sz="half" idx="2"/>
          </p:nvPr>
        </p:nvPicPr>
        <p:blipFill>
          <a:blip r:embed="rId4" cstate="print"/>
          <a:srcRect l="52830" t="27128" r="5660" b="30419"/>
          <a:stretch>
            <a:fillRect/>
          </a:stretch>
        </p:blipFill>
        <p:spPr bwMode="auto">
          <a:xfrm>
            <a:off x="5000628" y="1214422"/>
            <a:ext cx="3445933" cy="2209800"/>
          </a:xfrm>
          <a:prstGeom prst="rect">
            <a:avLst/>
          </a:prstGeom>
          <a:noFill/>
          <a:ln w="9525">
            <a:noFill/>
            <a:miter lim="800000"/>
            <a:headEnd/>
            <a:tailEnd/>
          </a:ln>
        </p:spPr>
      </p:pic>
      <p:sp>
        <p:nvSpPr>
          <p:cNvPr id="5" name="Прямоугольник 4"/>
          <p:cNvSpPr/>
          <p:nvPr/>
        </p:nvSpPr>
        <p:spPr>
          <a:xfrm>
            <a:off x="4786314" y="3929066"/>
            <a:ext cx="4143404" cy="1384995"/>
          </a:xfrm>
          <a:prstGeom prst="rect">
            <a:avLst/>
          </a:prstGeom>
        </p:spPr>
        <p:txBody>
          <a:bodyPr wrap="square">
            <a:spAutoFit/>
          </a:bodyPr>
          <a:lstStyle/>
          <a:p>
            <a:r>
              <a:rPr lang="en-US" sz="2800" b="1" dirty="0" smtClean="0">
                <a:solidFill>
                  <a:srgbClr val="222222"/>
                </a:solidFill>
                <a:latin typeface="Times New Roman" pitchFamily="18" charset="0"/>
                <a:cs typeface="Times New Roman" pitchFamily="18" charset="0"/>
              </a:rPr>
              <a:t>Indications</a:t>
            </a:r>
            <a:r>
              <a:rPr lang="ru-RU" sz="2800" b="1" dirty="0" smtClean="0">
                <a:solidFill>
                  <a:srgbClr val="222222"/>
                </a:solidFill>
                <a:latin typeface="Times New Roman" pitchFamily="18" charset="0"/>
                <a:cs typeface="Times New Roman" pitchFamily="18" charset="0"/>
              </a:rPr>
              <a:t>: </a:t>
            </a:r>
          </a:p>
          <a:p>
            <a:pPr>
              <a:buFont typeface="Arial" pitchFamily="34" charset="0"/>
              <a:buChar char="•"/>
            </a:pP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Major</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arterial bleeding</a:t>
            </a:r>
            <a:endParaRPr lang="ru-RU" sz="2800" dirty="0" smtClean="0">
              <a:latin typeface="Times New Roman" pitchFamily="18" charset="0"/>
              <a:cs typeface="Times New Roman" pitchFamily="18" charset="0"/>
            </a:endParaRPr>
          </a:p>
          <a:p>
            <a:pPr>
              <a:buFont typeface="Arial" pitchFamily="34" charset="0"/>
              <a:buChar char="•"/>
            </a:pP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Limb amputation</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54032"/>
          </a:xfrm>
        </p:spPr>
        <p:txBody>
          <a:bodyPr>
            <a:normAutofit/>
          </a:bodyPr>
          <a:lstStyle/>
          <a:p>
            <a:r>
              <a:rPr lang="en-US" sz="2400" b="1" dirty="0" smtClean="0">
                <a:latin typeface="Times New Roman" pitchFamily="18" charset="0"/>
                <a:cs typeface="Times New Roman" pitchFamily="18" charset="0"/>
              </a:rPr>
              <a:t>Applying</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 tourniquet</a:t>
            </a:r>
            <a:r>
              <a:rPr lang="ru-RU"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Algorythm</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5268931"/>
          </a:xfrm>
        </p:spPr>
        <p:txBody>
          <a:bodyPr>
            <a:normAutofit/>
          </a:bodyPr>
          <a:lstStyle/>
          <a:p>
            <a:pPr marL="457200" indent="-457200">
              <a:buFont typeface="+mj-lt"/>
              <a:buAutoNum type="arabicPeriod"/>
            </a:pPr>
            <a:r>
              <a:rPr lang="en-US" sz="2000" dirty="0" smtClean="0">
                <a:latin typeface="Times New Roman" pitchFamily="18" charset="0"/>
                <a:cs typeface="Times New Roman" pitchFamily="18" charset="0"/>
              </a:rPr>
              <a:t>Give limbs an </a:t>
            </a:r>
            <a:r>
              <a:rPr lang="en-US" sz="2000" b="1" dirty="0" smtClean="0">
                <a:latin typeface="Times New Roman" pitchFamily="18" charset="0"/>
                <a:cs typeface="Times New Roman" pitchFamily="18" charset="0"/>
              </a:rPr>
              <a:t>elevated position</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The wiring is not superimposed on the naked skin — required lining — towel, napkin, sleeve shirt. </a:t>
            </a:r>
            <a:endParaRPr lang="ru-RU" sz="2000" dirty="0" smtClean="0">
              <a:latin typeface="Times New Roman" pitchFamily="18" charset="0"/>
              <a:cs typeface="Times New Roman" pitchFamily="18" charset="0"/>
            </a:endParaRPr>
          </a:p>
          <a:p>
            <a:pPr marL="457200" indent="-457200">
              <a:buFont typeface="+mj-lt"/>
              <a:buAutoNum type="arabicPeriod"/>
            </a:pPr>
            <a:r>
              <a:rPr lang="en-US" sz="2000" b="1" dirty="0" smtClean="0">
                <a:latin typeface="Times New Roman" pitchFamily="18" charset="0"/>
                <a:cs typeface="Times New Roman" pitchFamily="18" charset="0"/>
              </a:rPr>
              <a:t>Apply the tourniquet </a:t>
            </a:r>
            <a:r>
              <a:rPr lang="en-US" sz="2000" dirty="0" smtClean="0">
                <a:latin typeface="Times New Roman" pitchFamily="18" charset="0"/>
                <a:cs typeface="Times New Roman" pitchFamily="18" charset="0"/>
              </a:rPr>
              <a:t>between the heart and injury</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Place the tourniquet </a:t>
            </a:r>
            <a:r>
              <a:rPr lang="ru-RU" sz="2000"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 to </a:t>
            </a:r>
            <a:r>
              <a:rPr lang="ru-RU" sz="2000" dirty="0" smtClean="0">
                <a:latin typeface="Times New Roman" pitchFamily="18" charset="0"/>
                <a:cs typeface="Times New Roman" pitchFamily="18" charset="0"/>
              </a:rPr>
              <a:t>5</a:t>
            </a:r>
            <a:r>
              <a:rPr lang="en-US" sz="2000" dirty="0" smtClean="0">
                <a:latin typeface="Times New Roman" pitchFamily="18" charset="0"/>
                <a:cs typeface="Times New Roman" pitchFamily="18" charset="0"/>
              </a:rPr>
              <a:t> cm from the edge of the wound site. Never place it directly over a wound or fracture or directly on a joint (wrist, elbow, or knee). For wounds just below a joint, place the tourniquet just above and as close to the joint as possible.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Next to the stubs of the harness it is impossible to impose (with the separation of the limb), superimposed above, not closer than 20cm. </a:t>
            </a:r>
            <a:endParaRPr lang="ru-RU"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Stretched a tourniquet is applied to extremity . The first round is done with great tension, the subsequent tours — fixing, with diminishing tension.</a:t>
            </a:r>
          </a:p>
          <a:p>
            <a:pPr marL="457200" indent="-457200">
              <a:buFont typeface="+mj-lt"/>
              <a:buAutoNum type="arabicPeriod"/>
            </a:pPr>
            <a:r>
              <a:rPr lang="en-US" sz="2000" dirty="0" smtClean="0">
                <a:latin typeface="Times New Roman" pitchFamily="18" charset="0"/>
                <a:cs typeface="Times New Roman" pitchFamily="18" charset="0"/>
              </a:rPr>
              <a:t>Evaluate the correctness tourniquet</a:t>
            </a:r>
            <a:endParaRPr lang="ru-RU"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Fix</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time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the Applying</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tourniquet</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marL="457200" indent="-457200">
              <a:buFont typeface="+mj-lt"/>
              <a:buAutoNum type="arabicPeriod"/>
            </a:pPr>
            <a:r>
              <a:rPr lang="en-US" sz="2000" dirty="0" smtClean="0">
                <a:latin typeface="Times New Roman" pitchFamily="18" charset="0"/>
                <a:cs typeface="Times New Roman" pitchFamily="18" charset="0"/>
              </a:rPr>
              <a:t>DO NOT cover the tourniquet--you should leave it in full view. </a:t>
            </a:r>
            <a:endParaRPr lang="ru-RU" sz="20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tourniquet  was applied correct if</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en-US" dirty="0" smtClean="0">
                <a:latin typeface="Times New Roman" pitchFamily="18" charset="0"/>
                <a:cs typeface="Times New Roman" pitchFamily="18" charset="0"/>
              </a:rPr>
              <a:t>The cessation of bleeding</a:t>
            </a:r>
          </a:p>
          <a:p>
            <a:r>
              <a:rPr lang="en-US" dirty="0" smtClean="0">
                <a:latin typeface="Times New Roman" pitchFamily="18" charset="0"/>
                <a:cs typeface="Times New Roman" pitchFamily="18" charset="0"/>
              </a:rPr>
              <a:t>The absence of pulsation in the distal extremity of limb</a:t>
            </a:r>
          </a:p>
          <a:p>
            <a:r>
              <a:rPr lang="en-US" dirty="0" smtClean="0">
                <a:latin typeface="Times New Roman" pitchFamily="18" charset="0"/>
                <a:cs typeface="Times New Roman" pitchFamily="18" charset="0"/>
              </a:rPr>
              <a:t>Limb is pale and cold</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1026" name="Picture 2" descr="https://safetravels.info/images/rekomendacii/medicine/pervayapomoch/blood/09%20nalozhenie-zhguta.jpg"/>
          <p:cNvPicPr>
            <a:picLocks noChangeAspect="1" noChangeArrowheads="1"/>
          </p:cNvPicPr>
          <p:nvPr/>
        </p:nvPicPr>
        <p:blipFill>
          <a:blip r:embed="rId2"/>
          <a:srcRect/>
          <a:stretch>
            <a:fillRect/>
          </a:stretch>
        </p:blipFill>
        <p:spPr bwMode="auto">
          <a:xfrm>
            <a:off x="4714876" y="4143380"/>
            <a:ext cx="4429124" cy="27146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Typical places tourniquet </a:t>
            </a:r>
            <a:r>
              <a:rPr lang="en-US" dirty="0" err="1" smtClean="0"/>
              <a:t>Esmarch</a:t>
            </a:r>
            <a:endParaRPr lang="ru-RU" dirty="0"/>
          </a:p>
        </p:txBody>
      </p:sp>
      <p:sp>
        <p:nvSpPr>
          <p:cNvPr id="4" name="Содержимое 3"/>
          <p:cNvSpPr>
            <a:spLocks noGrp="1"/>
          </p:cNvSpPr>
          <p:nvPr>
            <p:ph sz="half" idx="2"/>
          </p:nvPr>
        </p:nvSpPr>
        <p:spPr/>
        <p:txBody>
          <a:bodyPr/>
          <a:lstStyle/>
          <a:p>
            <a:endParaRPr lang="ru-RU"/>
          </a:p>
        </p:txBody>
      </p:sp>
      <p:pic>
        <p:nvPicPr>
          <p:cNvPr id="7170" name="Picture 2"/>
          <p:cNvPicPr>
            <a:picLocks noGrp="1" noChangeAspect="1" noChangeArrowheads="1"/>
          </p:cNvPicPr>
          <p:nvPr>
            <p:ph sz="half" idx="1"/>
          </p:nvPr>
        </p:nvPicPr>
        <p:blipFill>
          <a:blip r:embed="rId3" cstate="print"/>
          <a:srcRect l="11321" t="37736" r="11321" b="24528"/>
          <a:stretch>
            <a:fillRect/>
          </a:stretch>
        </p:blipFill>
        <p:spPr bwMode="auto">
          <a:xfrm>
            <a:off x="990600" y="1752600"/>
            <a:ext cx="7620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071546"/>
          </a:xfrm>
        </p:spPr>
        <p:txBody>
          <a:bodyPr>
            <a:normAutofit fontScale="90000"/>
          </a:bodyPr>
          <a:lstStyle/>
          <a:p>
            <a:r>
              <a:rPr lang="en-US" b="1" dirty="0" smtClean="0">
                <a:latin typeface="Times New Roman" pitchFamily="18" charset="0"/>
                <a:cs typeface="Times New Roman" pitchFamily="18" charset="0"/>
              </a:rPr>
              <a:t>Types of temporary of stop bleeding</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285720" y="1857364"/>
            <a:ext cx="8501122" cy="3929090"/>
          </a:xfrm>
        </p:spPr>
        <p:txBody>
          <a:bodyPr>
            <a:noAutofit/>
          </a:bodyPr>
          <a:lstStyle/>
          <a:p>
            <a:pPr marL="742950" indent="-742950">
              <a:buFont typeface="+mj-lt"/>
              <a:buAutoNum type="arabicPeriod"/>
            </a:pPr>
            <a:r>
              <a:rPr lang="en-US" sz="3600" dirty="0" smtClean="0">
                <a:latin typeface="Times New Roman" pitchFamily="18" charset="0"/>
                <a:cs typeface="Times New Roman" pitchFamily="18" charset="0"/>
              </a:rPr>
              <a:t>Elevated position of the injured extremity</a:t>
            </a:r>
          </a:p>
          <a:p>
            <a:pPr marL="742950" indent="-742950">
              <a:buFont typeface="+mj-lt"/>
              <a:buAutoNum type="arabicPeriod"/>
            </a:pPr>
            <a:r>
              <a:rPr lang="en-US" sz="3600" dirty="0" smtClean="0">
                <a:latin typeface="Times New Roman" pitchFamily="18" charset="0"/>
                <a:cs typeface="Times New Roman" pitchFamily="18" charset="0"/>
              </a:rPr>
              <a:t>Direct pressure on the cut or wound </a:t>
            </a:r>
          </a:p>
          <a:p>
            <a:pPr marL="742950" indent="-742950">
              <a:buFont typeface="+mj-lt"/>
              <a:buAutoNum type="arabicPeriod"/>
            </a:pPr>
            <a:r>
              <a:rPr lang="en-US" sz="3600" dirty="0" smtClean="0">
                <a:latin typeface="Times New Roman" pitchFamily="18" charset="0"/>
                <a:cs typeface="Times New Roman" pitchFamily="18" charset="0"/>
              </a:rPr>
              <a:t>Pressure bandage</a:t>
            </a:r>
          </a:p>
          <a:p>
            <a:pPr marL="742950" indent="-742950" algn="just">
              <a:buFont typeface="+mj-lt"/>
              <a:buAutoNum type="arabicPeriod"/>
            </a:pPr>
            <a:r>
              <a:rPr lang="en-US" sz="3600" dirty="0" smtClean="0">
                <a:latin typeface="Times New Roman" pitchFamily="18" charset="0"/>
                <a:cs typeface="Times New Roman" pitchFamily="18" charset="0"/>
              </a:rPr>
              <a:t>Pressure at the </a:t>
            </a:r>
            <a:r>
              <a:rPr lang="ru-RU" sz="36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pressure point</a:t>
            </a:r>
            <a:r>
              <a:rPr lang="ru-RU" sz="36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p>
          <a:p>
            <a:pPr marL="742950" indent="-742950">
              <a:buFont typeface="+mj-lt"/>
              <a:buAutoNum type="arabicPeriod"/>
            </a:pPr>
            <a:r>
              <a:rPr lang="en-US" sz="3600" dirty="0" smtClean="0">
                <a:latin typeface="Times New Roman" pitchFamily="18" charset="0"/>
                <a:cs typeface="Times New Roman" pitchFamily="18" charset="0"/>
              </a:rPr>
              <a:t>Tourniquet </a:t>
            </a:r>
          </a:p>
          <a:p>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en-US" b="1" dirty="0" smtClean="0">
                <a:latin typeface="Times New Roman" pitchFamily="18" charset="0"/>
                <a:cs typeface="Times New Roman" pitchFamily="18" charset="0"/>
              </a:rPr>
              <a:t>Mistakes in tourniquet</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000108"/>
            <a:ext cx="8258204" cy="5126055"/>
          </a:xfrm>
        </p:spPr>
        <p:txBody>
          <a:bodyPr>
            <a:noAutofit/>
          </a:bodyPr>
          <a:lstStyle/>
          <a:p>
            <a:r>
              <a:rPr lang="en-US" sz="2400" dirty="0" smtClean="0">
                <a:latin typeface="Times New Roman" pitchFamily="18" charset="0"/>
                <a:cs typeface="Times New Roman" pitchFamily="18" charset="0"/>
              </a:rPr>
              <a:t>The tourniquet is used without the evidence, i.e., bleeding can be stopped by other methods</a:t>
            </a:r>
          </a:p>
          <a:p>
            <a:r>
              <a:rPr lang="en-US" sz="2400" dirty="0" smtClean="0">
                <a:latin typeface="Times New Roman" pitchFamily="18" charset="0"/>
                <a:cs typeface="Times New Roman" pitchFamily="18" charset="0"/>
              </a:rPr>
              <a:t>The tourniquet is used on a naked body.</a:t>
            </a:r>
          </a:p>
          <a:p>
            <a:r>
              <a:rPr lang="en-US" sz="2400" dirty="0" smtClean="0">
                <a:latin typeface="Times New Roman" pitchFamily="18" charset="0"/>
                <a:cs typeface="Times New Roman" pitchFamily="18" charset="0"/>
              </a:rPr>
              <a:t>The tourniquet is tighten slightly, as a result the veins are compressed, there is venous stasis, which leads to increased bleeding from the wound.</a:t>
            </a:r>
          </a:p>
          <a:p>
            <a:r>
              <a:rPr lang="en-US" sz="2400" dirty="0" smtClean="0">
                <a:latin typeface="Times New Roman" pitchFamily="18" charset="0"/>
                <a:cs typeface="Times New Roman" pitchFamily="18" charset="0"/>
              </a:rPr>
              <a:t>Damage of the nerve trunks with the development of paralysis and necrosis due to severe dragging a bundle of limbs.</a:t>
            </a:r>
          </a:p>
          <a:p>
            <a:r>
              <a:rPr lang="en-US" sz="2400" dirty="0" smtClean="0">
                <a:latin typeface="Times New Roman" pitchFamily="18" charset="0"/>
                <a:cs typeface="Times New Roman" pitchFamily="18" charset="0"/>
              </a:rPr>
              <a:t>The absence of notes with the time of tourniquet application (in hours and minutes).</a:t>
            </a:r>
          </a:p>
          <a:p>
            <a:r>
              <a:rPr lang="en-US" sz="2400" dirty="0" smtClean="0">
                <a:latin typeface="Times New Roman" pitchFamily="18" charset="0"/>
                <a:cs typeface="Times New Roman" pitchFamily="18" charset="0"/>
              </a:rPr>
              <a:t>Tourniquet is obscured by clothing or a bandage.</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r>
              <a:rPr lang="en-US" b="1" dirty="0" smtClean="0">
                <a:latin typeface="Times New Roman" pitchFamily="18" charset="0"/>
                <a:cs typeface="Times New Roman" pitchFamily="18" charset="0"/>
              </a:rPr>
              <a:t>The imposition of a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PRESSURE BANDAGE</a:t>
            </a:r>
            <a:r>
              <a:rPr lang="en-US" b="1" dirty="0" smtClean="0"/>
              <a:t/>
            </a:r>
            <a:br>
              <a:rPr lang="en-US" b="1" dirty="0" smtClean="0"/>
            </a:br>
            <a:endParaRPr lang="ru-RU" b="1" dirty="0"/>
          </a:p>
        </p:txBody>
      </p:sp>
      <p:pic>
        <p:nvPicPr>
          <p:cNvPr id="5" name="Picture 6" descr="http://recrutrb.ru/wp-content/uploads/2013/06/s25.jpg"/>
          <p:cNvPicPr>
            <a:picLocks noGrp="1" noChangeAspect="1" noChangeArrowheads="1"/>
          </p:cNvPicPr>
          <p:nvPr>
            <p:ph sz="half" idx="1"/>
          </p:nvPr>
        </p:nvPicPr>
        <p:blipFill>
          <a:blip r:embed="rId3" cstate="print"/>
          <a:stretch>
            <a:fillRect/>
          </a:stretch>
        </p:blipFill>
        <p:spPr bwMode="auto">
          <a:xfrm>
            <a:off x="5000628" y="1142984"/>
            <a:ext cx="3810000" cy="1524000"/>
          </a:xfrm>
          <a:prstGeom prst="rect">
            <a:avLst/>
          </a:prstGeom>
          <a:noFill/>
        </p:spPr>
      </p:pic>
      <p:sp>
        <p:nvSpPr>
          <p:cNvPr id="8" name="Содержимое 7"/>
          <p:cNvSpPr>
            <a:spLocks noGrp="1"/>
          </p:cNvSpPr>
          <p:nvPr>
            <p:ph sz="half" idx="2"/>
          </p:nvPr>
        </p:nvSpPr>
        <p:spPr>
          <a:xfrm>
            <a:off x="357158" y="1785926"/>
            <a:ext cx="5286412" cy="4340237"/>
          </a:xfrm>
        </p:spPr>
        <p:txBody>
          <a:bodyPr/>
          <a:lstStyle/>
          <a:p>
            <a:pPr>
              <a:buNone/>
            </a:pPr>
            <a:r>
              <a:rPr lang="en-US" b="1" dirty="0" smtClean="0">
                <a:latin typeface="Times New Roman" pitchFamily="18" charset="0"/>
                <a:cs typeface="Times New Roman" pitchFamily="18" charset="0"/>
              </a:rPr>
              <a:t>Indication</a:t>
            </a:r>
            <a:r>
              <a:rPr lang="ru-RU" b="1"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venous bleeding</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capillary bleeding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arterial bleeding from medium and small arteries</a:t>
            </a:r>
            <a:endParaRPr lang="ru-RU" dirty="0">
              <a:latin typeface="Times New Roman" pitchFamily="18" charset="0"/>
              <a:cs typeface="Times New Roman" pitchFamily="18" charset="0"/>
            </a:endParaRPr>
          </a:p>
        </p:txBody>
      </p:sp>
      <p:pic>
        <p:nvPicPr>
          <p:cNvPr id="6" name="Picture 2" descr="http://www.newhouse.ru/images/medicine/trauma/vena1.gif"/>
          <p:cNvPicPr>
            <a:picLocks noChangeAspect="1" noChangeArrowheads="1"/>
          </p:cNvPicPr>
          <p:nvPr/>
        </p:nvPicPr>
        <p:blipFill>
          <a:blip r:embed="rId4" cstate="print"/>
          <a:srcRect/>
          <a:stretch>
            <a:fillRect/>
          </a:stretch>
        </p:blipFill>
        <p:spPr bwMode="auto">
          <a:xfrm>
            <a:off x="3886200" y="4114800"/>
            <a:ext cx="5257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smtClean="0">
                <a:latin typeface="Times New Roman" pitchFamily="18" charset="0"/>
                <a:cs typeface="Times New Roman" pitchFamily="18" charset="0"/>
              </a:rPr>
              <a:t>Pressure bandage</a:t>
            </a:r>
            <a:r>
              <a:rPr lang="ru-RU"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Algorythm</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a:bodyPr>
          <a:lstStyle/>
          <a:p>
            <a:r>
              <a:rPr lang="en-US" dirty="0" smtClean="0">
                <a:latin typeface="Times New Roman" pitchFamily="18" charset="0"/>
                <a:cs typeface="Times New Roman" pitchFamily="18" charset="0"/>
              </a:rPr>
              <a:t>Expose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wound by removing or cutting the victim‘s clothing to find the source of the bleeding.</a:t>
            </a:r>
          </a:p>
          <a:p>
            <a:r>
              <a:rPr lang="en-US" dirty="0" smtClean="0">
                <a:latin typeface="Times New Roman" pitchFamily="18" charset="0"/>
                <a:cs typeface="Times New Roman" pitchFamily="18" charset="0"/>
              </a:rPr>
              <a:t>Processing the wound surface.</a:t>
            </a:r>
          </a:p>
          <a:p>
            <a:r>
              <a:rPr lang="en-US" dirty="0" smtClean="0">
                <a:latin typeface="Times New Roman" pitchFamily="18" charset="0"/>
                <a:cs typeface="Times New Roman" pitchFamily="18" charset="0"/>
              </a:rPr>
              <a:t>Place a sterile gauze pad on the wound.</a:t>
            </a:r>
          </a:p>
          <a:p>
            <a:r>
              <a:rPr lang="en-US" dirty="0" smtClean="0">
                <a:latin typeface="Times New Roman" pitchFamily="18" charset="0"/>
                <a:cs typeface="Times New Roman" pitchFamily="18" charset="0"/>
              </a:rPr>
              <a:t>Place roller gauze bandage (or clean cloth) tightly over dressing.</a:t>
            </a:r>
          </a:p>
          <a:p>
            <a:r>
              <a:rPr lang="en-US" dirty="0" smtClean="0">
                <a:latin typeface="Times New Roman" pitchFamily="18" charset="0"/>
                <a:cs typeface="Times New Roman" pitchFamily="18" charset="0"/>
              </a:rPr>
              <a:t>Fix with bandage.</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spcBef>
                <a:spcPts val="1000"/>
              </a:spcBef>
            </a:pPr>
            <a:r>
              <a:rPr lang="en-US" sz="4000" dirty="0">
                <a:solidFill>
                  <a:prstClr val="black"/>
                </a:solidFill>
                <a:latin typeface="Calibri" panose="020F0502020204030204"/>
                <a:ea typeface="+mn-ea"/>
                <a:cs typeface="+mn-cs"/>
              </a:rPr>
              <a:t>The imposition of a pressure bandage</a:t>
            </a:r>
            <a:r>
              <a:rPr lang="ru-RU" sz="2800" dirty="0">
                <a:solidFill>
                  <a:prstClr val="black"/>
                </a:solidFill>
                <a:latin typeface="Calibri" panose="020F0502020204030204"/>
                <a:ea typeface="+mn-ea"/>
                <a:cs typeface="+mn-cs"/>
              </a:rPr>
              <a:t/>
            </a:r>
            <a:br>
              <a:rPr lang="ru-RU" sz="2800" dirty="0">
                <a:solidFill>
                  <a:prstClr val="black"/>
                </a:solidFill>
                <a:latin typeface="Calibri" panose="020F0502020204030204"/>
                <a:ea typeface="+mn-ea"/>
                <a:cs typeface="+mn-cs"/>
              </a:rPr>
            </a:br>
            <a:endParaRPr lang="ru-RU" dirty="0"/>
          </a:p>
        </p:txBody>
      </p:sp>
      <p:pic>
        <p:nvPicPr>
          <p:cNvPr id="1026" name="Picture 2" descr="http://www.medical-enc.ru/15/dtp/images/49-50.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68650" y="1572322"/>
            <a:ext cx="3679904" cy="49511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185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78421"/>
            <a:ext cx="7886700" cy="5998543"/>
          </a:xfrm>
        </p:spPr>
        <p:txBody>
          <a:bodyPr>
            <a:normAutofit/>
          </a:bodyPr>
          <a:lstStyle/>
          <a:p>
            <a:pPr marL="342900" lvl="0" indent="-342900">
              <a:lnSpc>
                <a:spcPct val="100000"/>
              </a:lnSpc>
              <a:spcBef>
                <a:spcPct val="20000"/>
              </a:spcBef>
            </a:pPr>
            <a:r>
              <a:rPr lang="en-US" sz="2600" b="1" dirty="0">
                <a:solidFill>
                  <a:prstClr val="black"/>
                </a:solidFill>
                <a:latin typeface="Times New Roman" pitchFamily="18" charset="0"/>
                <a:cs typeface="Times New Roman" pitchFamily="18" charset="0"/>
              </a:rPr>
              <a:t>Do not </a:t>
            </a:r>
            <a:r>
              <a:rPr lang="en-US" sz="2600" dirty="0">
                <a:solidFill>
                  <a:prstClr val="black"/>
                </a:solidFill>
                <a:latin typeface="Times New Roman" pitchFamily="18" charset="0"/>
                <a:cs typeface="Times New Roman" pitchFamily="18" charset="0"/>
              </a:rPr>
              <a:t>apply a pressure bandage so tightly that it cuts off circulation.</a:t>
            </a:r>
            <a:endParaRPr lang="ru-RU" sz="2600" dirty="0">
              <a:solidFill>
                <a:prstClr val="black"/>
              </a:solidFill>
              <a:latin typeface="Times New Roman" pitchFamily="18" charset="0"/>
              <a:cs typeface="Times New Roman" pitchFamily="18" charset="0"/>
            </a:endParaRPr>
          </a:p>
          <a:p>
            <a:pPr marL="342900" lvl="0" indent="-342900">
              <a:lnSpc>
                <a:spcPct val="100000"/>
              </a:lnSpc>
              <a:spcBef>
                <a:spcPct val="20000"/>
              </a:spcBef>
            </a:pPr>
            <a:r>
              <a:rPr lang="en-US" sz="2600" dirty="0">
                <a:solidFill>
                  <a:prstClr val="black"/>
                </a:solidFill>
                <a:latin typeface="Times New Roman" pitchFamily="18" charset="0"/>
                <a:cs typeface="Times New Roman" pitchFamily="18" charset="0"/>
              </a:rPr>
              <a:t>Check the radial pulse if the bandage is on an arm</a:t>
            </a:r>
            <a:r>
              <a:rPr lang="ru-RU" sz="2600" dirty="0">
                <a:solidFill>
                  <a:prstClr val="black"/>
                </a:solidFill>
                <a:latin typeface="Times New Roman" pitchFamily="18" charset="0"/>
                <a:cs typeface="Times New Roman" pitchFamily="18" charset="0"/>
              </a:rPr>
              <a:t>; </a:t>
            </a:r>
            <a:r>
              <a:rPr lang="en-US" sz="2600" dirty="0" smtClean="0">
                <a:solidFill>
                  <a:prstClr val="black"/>
                </a:solidFill>
                <a:latin typeface="Times New Roman" pitchFamily="18" charset="0"/>
                <a:cs typeface="Times New Roman" pitchFamily="18" charset="0"/>
              </a:rPr>
              <a:t>For </a:t>
            </a:r>
            <a:r>
              <a:rPr lang="en-US" sz="2600" dirty="0">
                <a:solidFill>
                  <a:prstClr val="black"/>
                </a:solidFill>
                <a:latin typeface="Times New Roman" pitchFamily="18" charset="0"/>
                <a:cs typeface="Times New Roman" pitchFamily="18" charset="0"/>
              </a:rPr>
              <a:t>a leg, check the pulse between the inside ankle bone knob and the Achilles tendon (posterior </a:t>
            </a:r>
            <a:r>
              <a:rPr lang="en-US" sz="2600" dirty="0" err="1">
                <a:solidFill>
                  <a:prstClr val="black"/>
                </a:solidFill>
                <a:latin typeface="Times New Roman" pitchFamily="18" charset="0"/>
                <a:cs typeface="Times New Roman" pitchFamily="18" charset="0"/>
              </a:rPr>
              <a:t>tibial</a:t>
            </a:r>
            <a:r>
              <a:rPr lang="en-US" sz="2600" dirty="0">
                <a:solidFill>
                  <a:prstClr val="black"/>
                </a:solidFill>
                <a:latin typeface="Times New Roman" pitchFamily="18" charset="0"/>
                <a:cs typeface="Times New Roman" pitchFamily="18" charset="0"/>
              </a:rPr>
              <a:t>).</a:t>
            </a:r>
            <a:endParaRPr lang="ru-RU" sz="2600" dirty="0">
              <a:solidFill>
                <a:prstClr val="black"/>
              </a:solidFill>
              <a:latin typeface="Times New Roman" pitchFamily="18" charset="0"/>
              <a:cs typeface="Times New Roman" pitchFamily="18" charset="0"/>
            </a:endParaRPr>
          </a:p>
          <a:p>
            <a:pPr marL="342900" lvl="0" indent="-342900">
              <a:lnSpc>
                <a:spcPct val="100000"/>
              </a:lnSpc>
              <a:spcBef>
                <a:spcPct val="20000"/>
              </a:spcBef>
            </a:pPr>
            <a:r>
              <a:rPr lang="en-US" sz="2600" dirty="0">
                <a:solidFill>
                  <a:prstClr val="black"/>
                </a:solidFill>
                <a:latin typeface="Times New Roman" pitchFamily="18" charset="0"/>
                <a:cs typeface="Times New Roman" pitchFamily="18" charset="0"/>
              </a:rPr>
              <a:t>The use of a pressure bandage where the soft tissues are thin in the bones (the head, the fields of </a:t>
            </a:r>
            <a:r>
              <a:rPr lang="en-US" sz="2600" dirty="0" err="1" smtClean="0">
                <a:solidFill>
                  <a:prstClr val="black"/>
                </a:solidFill>
                <a:latin typeface="Times New Roman" pitchFamily="18" charset="0"/>
                <a:cs typeface="Times New Roman" pitchFamily="18" charset="0"/>
              </a:rPr>
              <a:t>radiocarpal</a:t>
            </a:r>
            <a:r>
              <a:rPr lang="en-US" sz="2600" dirty="0" smtClean="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elbow, knee and ankle joints, the anterior surface of the tibia).</a:t>
            </a:r>
          </a:p>
          <a:p>
            <a:pPr marL="342900" lvl="0" indent="-342900">
              <a:lnSpc>
                <a:spcPct val="100000"/>
              </a:lnSpc>
              <a:spcBef>
                <a:spcPct val="20000"/>
              </a:spcBef>
            </a:pPr>
            <a:r>
              <a:rPr lang="en-US" sz="2600" dirty="0">
                <a:solidFill>
                  <a:prstClr val="black"/>
                </a:solidFill>
                <a:latin typeface="Times New Roman" pitchFamily="18" charset="0"/>
                <a:cs typeface="Times New Roman" pitchFamily="18" charset="0"/>
              </a:rPr>
              <a:t>The compression bandage compresses the gaps of damaged vessels, this decreases blood flow to extremities and reduces pressure in the veins, which contributes to the rapid formation of blood clots.</a:t>
            </a:r>
          </a:p>
          <a:p>
            <a:pPr marL="342900" lvl="0" indent="-342900">
              <a:lnSpc>
                <a:spcPct val="100000"/>
              </a:lnSpc>
              <a:spcBef>
                <a:spcPct val="20000"/>
              </a:spcBef>
            </a:pPr>
            <a:r>
              <a:rPr lang="en-US" sz="2600" dirty="0">
                <a:solidFill>
                  <a:prstClr val="black"/>
                </a:solidFill>
                <a:latin typeface="Times New Roman" pitchFamily="18" charset="0"/>
                <a:cs typeface="Times New Roman" pitchFamily="18" charset="0"/>
              </a:rPr>
              <a:t>You can stop the bleeding by this method.</a:t>
            </a:r>
            <a:endParaRPr lang="ru-RU" sz="26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115593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1142984"/>
            <a:ext cx="8572560" cy="5715016"/>
          </a:xfrm>
        </p:spPr>
        <p:txBody>
          <a:bodyPr>
            <a:noAutofit/>
          </a:bodyPr>
          <a:lstStyle/>
          <a:p>
            <a:r>
              <a:rPr lang="en-US" sz="3200" dirty="0" smtClean="0">
                <a:latin typeface="Times New Roman" pitchFamily="18" charset="0"/>
                <a:cs typeface="Times New Roman" pitchFamily="18" charset="0"/>
              </a:rPr>
              <a:t>When there is massive arterial bleeding, every second counts. Stop massive arterial bleeding should always begin with a </a:t>
            </a:r>
            <a:r>
              <a:rPr lang="en-US" sz="3200" b="1" dirty="0" smtClean="0">
                <a:latin typeface="Times New Roman" pitchFamily="18" charset="0"/>
                <a:cs typeface="Times New Roman" pitchFamily="18" charset="0"/>
              </a:rPr>
              <a:t>finger pressed against the artery at "pressure point" </a:t>
            </a:r>
            <a:r>
              <a:rPr lang="en-US" sz="3200" dirty="0" smtClean="0">
                <a:latin typeface="Times New Roman" pitchFamily="18" charset="0"/>
                <a:cs typeface="Times New Roman" pitchFamily="18" charset="0"/>
              </a:rPr>
              <a:t>to slow the blood flow. For this palpable arterial pulsation, which finger is pressed against the bone for a short time required for applying a pressure bandage, tourniquet or twist. </a:t>
            </a:r>
            <a:endParaRPr lang="ru-RU" sz="3200"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A </a:t>
            </a:r>
            <a:r>
              <a:rPr lang="ru-RU" sz="3200"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PRESSURE POINT</a:t>
            </a:r>
            <a:r>
              <a:rPr lang="ru-RU" sz="3200"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is where an artery near the skins surface passes close to a bone, against which it can be compressed.</a:t>
            </a:r>
            <a:endParaRPr lang="ru-RU" sz="3200" dirty="0" smtClean="0">
              <a:latin typeface="Times New Roman" pitchFamily="18" charset="0"/>
              <a:cs typeface="Times New Roman" pitchFamily="18" charset="0"/>
            </a:endParaRPr>
          </a:p>
        </p:txBody>
      </p:sp>
      <p:sp>
        <p:nvSpPr>
          <p:cNvPr id="6" name="TextBox 5"/>
          <p:cNvSpPr txBox="1"/>
          <p:nvPr/>
        </p:nvSpPr>
        <p:spPr>
          <a:xfrm>
            <a:off x="357158" y="304800"/>
            <a:ext cx="8358246"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Pressure at the </a:t>
            </a:r>
            <a:r>
              <a:rPr lang="ru-RU" sz="3200"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pressure point</a:t>
            </a:r>
            <a:r>
              <a:rPr lang="ru-RU" sz="3200"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en-US" sz="3100" b="1" dirty="0">
                <a:latin typeface="Times New Roman" pitchFamily="18" charset="0"/>
                <a:cs typeface="Times New Roman" pitchFamily="18" charset="0"/>
              </a:rPr>
              <a:t>Stop bleeding from wounds of the head and neck:</a:t>
            </a:r>
            <a:r>
              <a:rPr lang="en-US" b="1" dirty="0"/>
              <a:t/>
            </a:r>
            <a:br>
              <a:rPr lang="en-US" b="1" dirty="0"/>
            </a:br>
            <a:endParaRPr lang="ru-RU" b="1" dirty="0"/>
          </a:p>
        </p:txBody>
      </p:sp>
      <p:sp>
        <p:nvSpPr>
          <p:cNvPr id="3" name="Объект 2"/>
          <p:cNvSpPr>
            <a:spLocks noGrp="1"/>
          </p:cNvSpPr>
          <p:nvPr>
            <p:ph sz="half" idx="1"/>
          </p:nvPr>
        </p:nvSpPr>
        <p:spPr>
          <a:xfrm>
            <a:off x="285720" y="714357"/>
            <a:ext cx="8643998" cy="2857520"/>
          </a:xfrm>
        </p:spPr>
        <p:txBody>
          <a:bodyPr>
            <a:noAutofit/>
          </a:bodyPr>
          <a:lstStyle/>
          <a:p>
            <a:pPr>
              <a:buNone/>
            </a:pPr>
            <a:r>
              <a:rPr lang="en-US" sz="2400" dirty="0" smtClean="0">
                <a:latin typeface="Times New Roman" pitchFamily="18" charset="0"/>
                <a:cs typeface="Times New Roman" pitchFamily="18" charset="0"/>
              </a:rPr>
              <a:t>With </a:t>
            </a:r>
            <a:r>
              <a:rPr lang="en-US" sz="2400" dirty="0">
                <a:latin typeface="Times New Roman" pitchFamily="18" charset="0"/>
                <a:cs typeface="Times New Roman" pitchFamily="18" charset="0"/>
              </a:rPr>
              <a:t>a strong arterial bleeding from the </a:t>
            </a:r>
            <a:r>
              <a:rPr lang="en-US" sz="2400" b="1" dirty="0">
                <a:latin typeface="Times New Roman" pitchFamily="18" charset="0"/>
                <a:cs typeface="Times New Roman" pitchFamily="18" charset="0"/>
              </a:rPr>
              <a:t>upper half of the neck </a:t>
            </a:r>
            <a:r>
              <a:rPr lang="en-US" sz="2400" dirty="0">
                <a:latin typeface="Times New Roman" pitchFamily="18" charset="0"/>
                <a:cs typeface="Times New Roman" pitchFamily="18" charset="0"/>
              </a:rPr>
              <a:t>is compression of the </a:t>
            </a:r>
            <a:r>
              <a:rPr lang="en-US" sz="2400" b="1" dirty="0">
                <a:latin typeface="Times New Roman" pitchFamily="18" charset="0"/>
                <a:cs typeface="Times New Roman" pitchFamily="18" charset="0"/>
              </a:rPr>
              <a:t>carotid artery</a:t>
            </a:r>
            <a:r>
              <a:rPr lang="en-US"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spcBef>
                <a:spcPts val="0"/>
              </a:spcBef>
              <a:buNone/>
            </a:pPr>
            <a:r>
              <a:rPr lang="ru-RU" sz="2400" b="1" dirty="0" smtClean="0">
                <a:latin typeface="Times New Roman" pitchFamily="18" charset="0"/>
                <a:cs typeface="Times New Roman" pitchFamily="18" charset="0"/>
              </a:rPr>
              <a:t>    1 </a:t>
            </a:r>
            <a:r>
              <a:rPr lang="en-US" sz="2400" b="1" dirty="0" smtClean="0">
                <a:latin typeface="Times New Roman" pitchFamily="18" charset="0"/>
                <a:cs typeface="Times New Roman" pitchFamily="18" charset="0"/>
              </a:rPr>
              <a:t>way</a:t>
            </a:r>
            <a:r>
              <a:rPr lang="ru-RU"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do this, press the </a:t>
            </a:r>
            <a:r>
              <a:rPr lang="en-US" sz="2400" b="1" dirty="0">
                <a:latin typeface="Times New Roman" pitchFamily="18" charset="0"/>
                <a:cs typeface="Times New Roman" pitchFamily="18" charset="0"/>
              </a:rPr>
              <a:t>carotid artery </a:t>
            </a:r>
            <a:r>
              <a:rPr lang="en-US" sz="2400" dirty="0">
                <a:latin typeface="Times New Roman" pitchFamily="18" charset="0"/>
                <a:cs typeface="Times New Roman" pitchFamily="18" charset="0"/>
              </a:rPr>
              <a:t>with the thumb of your hand on the side of his throat on the edge of the </a:t>
            </a:r>
            <a:r>
              <a:rPr lang="en-US" sz="2400" dirty="0" err="1" smtClean="0">
                <a:latin typeface="Times New Roman" pitchFamily="18" charset="0"/>
                <a:cs typeface="Times New Roman" pitchFamily="18" charset="0"/>
              </a:rPr>
              <a:t>sternocleidomastoid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muscle transverse process of VI cervical vertebra, clasping his fingers lateral and posterior surface of his neck.</a:t>
            </a:r>
            <a:r>
              <a:rPr lang="en-US" dirty="0"/>
              <a:t/>
            </a:r>
            <a:br>
              <a:rPr lang="en-US" dirty="0"/>
            </a:br>
            <a:endParaRPr lang="ru-RU" dirty="0"/>
          </a:p>
        </p:txBody>
      </p:sp>
      <p:sp>
        <p:nvSpPr>
          <p:cNvPr id="4" name="Объект 3"/>
          <p:cNvSpPr>
            <a:spLocks noGrp="1"/>
          </p:cNvSpPr>
          <p:nvPr>
            <p:ph sz="half" idx="2"/>
          </p:nvPr>
        </p:nvSpPr>
        <p:spPr>
          <a:xfrm>
            <a:off x="214282" y="3357562"/>
            <a:ext cx="3714776" cy="3500438"/>
          </a:xfrm>
        </p:spPr>
        <p:txBody>
          <a:bodyPr>
            <a:normAutofit fontScale="77500" lnSpcReduction="20000"/>
          </a:bodyPr>
          <a:lstStyle/>
          <a:p>
            <a:pPr>
              <a:lnSpc>
                <a:spcPct val="120000"/>
              </a:lnSpc>
              <a:spcBef>
                <a:spcPts val="0"/>
              </a:spcBef>
            </a:pPr>
            <a:r>
              <a:rPr lang="ru-RU" b="1"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way. </a:t>
            </a:r>
            <a:r>
              <a:rPr lang="en-US" dirty="0" smtClean="0">
                <a:latin typeface="Times New Roman" pitchFamily="18" charset="0"/>
                <a:cs typeface="Times New Roman" pitchFamily="18" charset="0"/>
              </a:rPr>
              <a:t>If the person is behind the wounded man, pressing the </a:t>
            </a:r>
            <a:r>
              <a:rPr lang="en-US" b="1" dirty="0" smtClean="0">
                <a:latin typeface="Times New Roman" pitchFamily="18" charset="0"/>
                <a:cs typeface="Times New Roman" pitchFamily="18" charset="0"/>
              </a:rPr>
              <a:t>carotid artery </a:t>
            </a:r>
            <a:r>
              <a:rPr lang="en-US" dirty="0" smtClean="0">
                <a:latin typeface="Times New Roman" pitchFamily="18" charset="0"/>
                <a:cs typeface="Times New Roman" pitchFamily="18" charset="0"/>
              </a:rPr>
              <a:t>produced by pressure on the anterior surface of the neck beside the larynx with four fingers, while the thumb wraps around the back of the neck of the victim.</a:t>
            </a:r>
            <a:endParaRPr lang="ru-RU" dirty="0">
              <a:latin typeface="Times New Roman" pitchFamily="18" charset="0"/>
              <a:cs typeface="Times New Roman" pitchFamily="18" charset="0"/>
            </a:endParaRPr>
          </a:p>
        </p:txBody>
      </p:sp>
      <p:pic>
        <p:nvPicPr>
          <p:cNvPr id="5" name="Picture 2" descr="Картинки по запросу пальцевое прижатие сонной артерии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14810" y="4143380"/>
            <a:ext cx="4929190" cy="27146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537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
            </a:r>
            <a:br>
              <a:rPr lang="en-US" b="1" dirty="0"/>
            </a:br>
            <a:endParaRPr lang="ru-RU" b="1" dirty="0"/>
          </a:p>
        </p:txBody>
      </p:sp>
      <p:sp>
        <p:nvSpPr>
          <p:cNvPr id="3" name="Объект 2"/>
          <p:cNvSpPr>
            <a:spLocks noGrp="1"/>
          </p:cNvSpPr>
          <p:nvPr>
            <p:ph sz="half" idx="1"/>
          </p:nvPr>
        </p:nvSpPr>
        <p:spPr>
          <a:xfrm>
            <a:off x="214282" y="214290"/>
            <a:ext cx="8715436" cy="4357718"/>
          </a:xfrm>
        </p:spPr>
        <p:txBody>
          <a:bodyPr>
            <a:normAutofit fontScale="25000" lnSpcReduction="20000"/>
          </a:bodyPr>
          <a:lstStyle/>
          <a:p>
            <a:pPr marL="0" indent="0" algn="ctr">
              <a:lnSpc>
                <a:spcPct val="120000"/>
              </a:lnSpc>
              <a:spcBef>
                <a:spcPts val="0"/>
              </a:spcBef>
              <a:buNone/>
            </a:pPr>
            <a:r>
              <a:rPr lang="en-US" sz="11200" b="1" dirty="0" smtClean="0">
                <a:latin typeface="Times New Roman" pitchFamily="18" charset="0"/>
                <a:cs typeface="Times New Roman" pitchFamily="18" charset="0"/>
              </a:rPr>
              <a:t>When</a:t>
            </a:r>
            <a:r>
              <a:rPr lang="ru-RU" sz="11200" b="1" dirty="0" smtClean="0">
                <a:latin typeface="Times New Roman" pitchFamily="18" charset="0"/>
                <a:cs typeface="Times New Roman" pitchFamily="18" charset="0"/>
              </a:rPr>
              <a:t> </a:t>
            </a:r>
            <a:r>
              <a:rPr lang="en-US" sz="11200" b="1" dirty="0" smtClean="0">
                <a:latin typeface="Times New Roman" pitchFamily="18" charset="0"/>
                <a:cs typeface="Times New Roman" pitchFamily="18" charset="0"/>
              </a:rPr>
              <a:t>bleeding from wounds of the head, shoulder joint and neck (excluding carotid arteries) </a:t>
            </a:r>
            <a:endParaRPr lang="ru-RU" sz="11200" b="1" dirty="0" smtClean="0">
              <a:latin typeface="Times New Roman" pitchFamily="18" charset="0"/>
              <a:cs typeface="Times New Roman" pitchFamily="18" charset="0"/>
            </a:endParaRPr>
          </a:p>
          <a:p>
            <a:pPr marL="0" indent="0">
              <a:lnSpc>
                <a:spcPct val="120000"/>
              </a:lnSpc>
              <a:spcBef>
                <a:spcPts val="0"/>
              </a:spcBef>
              <a:buNone/>
            </a:pPr>
            <a:r>
              <a:rPr lang="en-US" sz="11200" dirty="0" smtClean="0">
                <a:latin typeface="Times New Roman" pitchFamily="18" charset="0"/>
                <a:cs typeface="Times New Roman" pitchFamily="18" charset="0"/>
              </a:rPr>
              <a:t>If </a:t>
            </a:r>
            <a:r>
              <a:rPr lang="en-US" sz="11200" dirty="0">
                <a:latin typeface="Times New Roman" pitchFamily="18" charset="0"/>
                <a:cs typeface="Times New Roman" pitchFamily="18" charset="0"/>
              </a:rPr>
              <a:t>the victim is lying on the back (assisting is facing him), then you must turn your head wounded in the side opposite the damage. Four fingers clasp the back of the neck, and the thumb to press the </a:t>
            </a:r>
            <a:r>
              <a:rPr lang="en-US" sz="11200" dirty="0">
                <a:solidFill>
                  <a:prstClr val="black"/>
                </a:solidFill>
                <a:latin typeface="Times New Roman" pitchFamily="18" charset="0"/>
                <a:cs typeface="Times New Roman" pitchFamily="18" charset="0"/>
              </a:rPr>
              <a:t>bleeding </a:t>
            </a:r>
            <a:r>
              <a:rPr lang="en-US" sz="11200" dirty="0" smtClean="0">
                <a:latin typeface="Times New Roman" pitchFamily="18" charset="0"/>
                <a:cs typeface="Times New Roman" pitchFamily="18" charset="0"/>
              </a:rPr>
              <a:t>artery </a:t>
            </a:r>
            <a:r>
              <a:rPr lang="en-US" sz="11200" dirty="0">
                <a:latin typeface="Times New Roman" pitchFamily="18" charset="0"/>
                <a:cs typeface="Times New Roman" pitchFamily="18" charset="0"/>
              </a:rPr>
              <a:t>to the </a:t>
            </a:r>
            <a:r>
              <a:rPr lang="en-US" sz="11200" dirty="0" smtClean="0">
                <a:latin typeface="Times New Roman" pitchFamily="18" charset="0"/>
                <a:cs typeface="Times New Roman" pitchFamily="18" charset="0"/>
              </a:rPr>
              <a:t>edge.</a:t>
            </a:r>
            <a:r>
              <a:rPr lang="ru-RU" sz="11200" dirty="0" smtClean="0">
                <a:latin typeface="Times New Roman" pitchFamily="18" charset="0"/>
                <a:cs typeface="Times New Roman" pitchFamily="18" charset="0"/>
              </a:rPr>
              <a:t> </a:t>
            </a:r>
          </a:p>
          <a:p>
            <a:pPr marL="0" indent="0">
              <a:lnSpc>
                <a:spcPct val="120000"/>
              </a:lnSpc>
              <a:spcBef>
                <a:spcPts val="0"/>
              </a:spcBef>
              <a:buNone/>
            </a:pPr>
            <a:r>
              <a:rPr lang="en-US" sz="11200" dirty="0" smtClean="0">
                <a:latin typeface="Times New Roman" pitchFamily="18" charset="0"/>
                <a:cs typeface="Times New Roman" pitchFamily="18" charset="0"/>
              </a:rPr>
              <a:t>Press the </a:t>
            </a:r>
            <a:r>
              <a:rPr lang="en-US" sz="11200" b="1" dirty="0" err="1" smtClean="0">
                <a:latin typeface="Times New Roman" pitchFamily="18" charset="0"/>
                <a:cs typeface="Times New Roman" pitchFamily="18" charset="0"/>
              </a:rPr>
              <a:t>subclavian</a:t>
            </a:r>
            <a:r>
              <a:rPr lang="en-US" sz="11200" b="1" dirty="0" smtClean="0">
                <a:latin typeface="Times New Roman" pitchFamily="18" charset="0"/>
                <a:cs typeface="Times New Roman" pitchFamily="18" charset="0"/>
              </a:rPr>
              <a:t> artery </a:t>
            </a:r>
            <a:r>
              <a:rPr lang="en-US" sz="11200" dirty="0" smtClean="0">
                <a:latin typeface="Times New Roman" pitchFamily="18" charset="0"/>
                <a:cs typeface="Times New Roman" pitchFamily="18" charset="0"/>
              </a:rPr>
              <a:t>by the first rib in the </a:t>
            </a:r>
            <a:r>
              <a:rPr lang="en-US" sz="11200" dirty="0" err="1" smtClean="0">
                <a:latin typeface="Times New Roman" pitchFamily="18" charset="0"/>
                <a:cs typeface="Times New Roman" pitchFamily="18" charset="0"/>
              </a:rPr>
              <a:t>supraclavicular</a:t>
            </a:r>
            <a:r>
              <a:rPr lang="en-US" sz="11200" dirty="0" smtClean="0">
                <a:latin typeface="Times New Roman" pitchFamily="18" charset="0"/>
                <a:cs typeface="Times New Roman" pitchFamily="18" charset="0"/>
              </a:rPr>
              <a:t> </a:t>
            </a:r>
            <a:r>
              <a:rPr lang="en-US" sz="11200" dirty="0" err="1" smtClean="0">
                <a:latin typeface="Times New Roman" pitchFamily="18" charset="0"/>
                <a:cs typeface="Times New Roman" pitchFamily="18" charset="0"/>
              </a:rPr>
              <a:t>fossa</a:t>
            </a:r>
            <a:r>
              <a:rPr lang="en-US" sz="11200" dirty="0" smtClean="0">
                <a:latin typeface="Times New Roman" pitchFamily="18" charset="0"/>
                <a:cs typeface="Times New Roman" pitchFamily="18" charset="0"/>
              </a:rPr>
              <a:t> outwards from the location of attachment of the </a:t>
            </a:r>
            <a:r>
              <a:rPr lang="en-US" sz="11200" dirty="0" err="1" smtClean="0">
                <a:latin typeface="Times New Roman" pitchFamily="18" charset="0"/>
                <a:cs typeface="Times New Roman" pitchFamily="18" charset="0"/>
              </a:rPr>
              <a:t>sternocleidomastoid</a:t>
            </a:r>
            <a:r>
              <a:rPr lang="en-US" sz="11200" dirty="0" smtClean="0">
                <a:latin typeface="Times New Roman" pitchFamily="18" charset="0"/>
                <a:cs typeface="Times New Roman" pitchFamily="18" charset="0"/>
              </a:rPr>
              <a:t> muscle to the sternum. </a:t>
            </a:r>
          </a:p>
          <a:p>
            <a:pPr marL="0" indent="0">
              <a:buNone/>
            </a:pPr>
            <a:endParaRPr lang="en-US" sz="12800" dirty="0" smtClean="0"/>
          </a:p>
          <a:p>
            <a:pPr marL="0" indent="0">
              <a:buNone/>
            </a:pPr>
            <a:endParaRPr lang="en-US" sz="12800" dirty="0" smtClean="0"/>
          </a:p>
          <a:p>
            <a:pPr marL="0" indent="0">
              <a:buNone/>
            </a:pPr>
            <a:endParaRPr lang="ru-RU" dirty="0"/>
          </a:p>
        </p:txBody>
      </p:sp>
      <p:pic>
        <p:nvPicPr>
          <p:cNvPr id="6" name="Picture 6" descr="http://coollib.com/i/49/276249/i_034.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34075" y="4171949"/>
            <a:ext cx="3209925" cy="2686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376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TM02900769[[fn=Ретро]]</Template>
  <TotalTime>6365</TotalTime>
  <Words>1189</Words>
  <Application>Microsoft Office PowerPoint</Application>
  <PresentationFormat>Экран (4:3)</PresentationFormat>
  <Paragraphs>71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BLEEDING Practical lesson № 1</vt:lpstr>
      <vt:lpstr>Types of temporary of stop bleeding</vt:lpstr>
      <vt:lpstr>The imposition of a  PRESSURE BANDAGE </vt:lpstr>
      <vt:lpstr>Pressure bandage. Algorythm: </vt:lpstr>
      <vt:lpstr>The imposition of a pressure bandage </vt:lpstr>
      <vt:lpstr>Слайд 6</vt:lpstr>
      <vt:lpstr>Слайд 7</vt:lpstr>
      <vt:lpstr>Stop bleeding from wounds of the head and neck: </vt:lpstr>
      <vt:lpstr> </vt:lpstr>
      <vt:lpstr>Слайд 10</vt:lpstr>
      <vt:lpstr>When bleeding from the lower and middle thirds of the arm and forearm:  </vt:lpstr>
      <vt:lpstr>Слайд 12</vt:lpstr>
      <vt:lpstr>When bleeding from the vessels of the femur and tibia:  </vt:lpstr>
      <vt:lpstr>Слайд 14</vt:lpstr>
      <vt:lpstr>The bleeding in the wound of the abdominal aorta</vt:lpstr>
      <vt:lpstr>The applying a tourniquet </vt:lpstr>
      <vt:lpstr>Applying a tourniquet. Algorythm:</vt:lpstr>
      <vt:lpstr>A tourniquet  was applied correct if:</vt:lpstr>
      <vt:lpstr>Typical places tourniquet Esmarch</vt:lpstr>
      <vt:lpstr>Mistakes in tourniquet: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Neg</dc:creator>
  <cp:lastModifiedBy>User</cp:lastModifiedBy>
  <cp:revision>1050</cp:revision>
  <dcterms:created xsi:type="dcterms:W3CDTF">2006-08-16T00:00:00Z</dcterms:created>
  <dcterms:modified xsi:type="dcterms:W3CDTF">2017-10-20T16:49:29Z</dcterms:modified>
</cp:coreProperties>
</file>